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embeddings/oleObject1.bin" ContentType="application/vnd.openxmlformats-officedocument.oleObject"/>
  <Override PartName="/ppt/media/image12.svg" ContentType="image/svg"/>
  <Override PartName="/ppt/media/image8.svg" ContentType="image/svg"/>
  <Override PartName="/ppt/media/image17.svg" ContentType="image/svg"/>
  <Override PartName="/ppt/media/image11.png" ContentType="image/png"/>
  <Override PartName="/ppt/media/image2.png" ContentType="image/png"/>
  <Override PartName="/ppt/media/image7.png" ContentType="image/png"/>
  <Override PartName="/ppt/media/image16.png" ContentType="image/png"/>
  <Override PartName="/ppt/media/image13.png" ContentType="image/png"/>
  <Override PartName="/ppt/media/image4.png" ContentType="image/png"/>
  <Override PartName="/ppt/media/image22.png" ContentType="image/png"/>
  <Override PartName="/ppt/media/image21.svg" ContentType="image/svg"/>
  <Override PartName="/ppt/media/image19.svg" ContentType="image/svg"/>
  <Override PartName="/ppt/media/image5.png" ContentType="image/png"/>
  <Override PartName="/ppt/media/image14.svg" ContentType="image/svg"/>
  <Override PartName="/ppt/media/image1.wmf" ContentType="image/x-wmf"/>
  <Override PartName="/ppt/media/image3.png" ContentType="image/png"/>
  <Override PartName="/ppt/media/image6.svg" ContentType="image/svg"/>
  <Override PartName="/ppt/media/image10.svg" ContentType="image/svg"/>
  <Override PartName="/ppt/media/image15.gif" ContentType="image/gif"/>
  <Override PartName="/ppt/media/image9.png" ContentType="image/png"/>
  <Override PartName="/ppt/media/image20.png" ContentType="image/png"/>
  <Override PartName="/ppt/media/image1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</p:sldMasterIdLst>
  <p:notesMasterIdLst>
    <p:notesMasterId r:id="rId20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dt" idx="1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ftr" idx="1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sldNum" idx="1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8A19DE4-1D52-4826-8A83-EA98FB9E6785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4360" cy="372564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15876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100" spc="-1" strike="noStrike">
                <a:solidFill>
                  <a:schemeClr val="dk1"/>
                </a:solidFill>
                <a:latin typeface="Arial"/>
              </a:rPr>
              <a:t>Всем добрый день! Рад всем, кто пришел и кто подключился на наш буткамп PostgreSQL.</a:t>
            </a:r>
            <a:br>
              <a:rPr sz="1100"/>
            </a:b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 marL="15876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1105560">
              <a:lnSpc>
                <a:spcPct val="100000"/>
              </a:lnSpc>
              <a:buNone/>
              <a:tabLst>
                <a:tab algn="l" pos="0"/>
              </a:tabLst>
              <a:defRPr b="0" lang="ru-RU" sz="217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1105560">
              <a:lnSpc>
                <a:spcPct val="100000"/>
              </a:lnSpc>
              <a:buNone/>
              <a:tabLst>
                <a:tab algn="l" pos="0"/>
              </a:tabLst>
            </a:pPr>
            <a:fld id="{E14095E1-ECAD-479E-BC67-1119AE168EA2}" type="slidenum">
              <a:rPr b="0" lang="ru-RU" sz="217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217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l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C54306-52CA-465C-B97E-4692BFF47D1E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0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" name="TextBox 6" hidden="1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845012D1-BF55-4EB8-8068-6B342E816363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4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8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9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2" name="Graphic 20" hidden="1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41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42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1F914690-AD9A-465D-ACA2-94FE51A8E2EB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3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144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45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46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47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48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49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50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51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52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ftr" idx="5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57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58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5B00B3CF-E702-4B34-A129-919BEB517661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9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160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1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2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3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4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5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6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7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68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ftr" idx="6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73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74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9B37E3BB-F7F2-4E9C-AFEF-A18C790BBAF1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5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176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77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78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79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80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81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82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83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84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185" name="PlaceHolder 1"/>
          <p:cNvSpPr>
            <a:spLocks noGrp="1"/>
          </p:cNvSpPr>
          <p:nvPr>
            <p:ph type="ftr" idx="7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заглавия щёлкните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89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90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868886F9-2B24-44C7-9EE3-D23EA207FF07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1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192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3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4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5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6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7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8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9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00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01" name="PlaceHolder 1"/>
          <p:cNvSpPr>
            <a:spLocks noGrp="1"/>
          </p:cNvSpPr>
          <p:nvPr>
            <p:ph type="ftr" idx="8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05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06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FA7D885E-2CFA-45B7-8339-CD813F68723E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7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208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09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0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1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2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3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4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5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16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ftr" idx="9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19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20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E9BF9948-FC62-47F4-96AA-D3DCFCFB2697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1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222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3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4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5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6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7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8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9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30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31" name="PlaceHolder 1"/>
          <p:cNvSpPr>
            <a:spLocks noGrp="1"/>
          </p:cNvSpPr>
          <p:nvPr>
            <p:ph type="ftr" idx="10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35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36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14053B4D-36DA-4627-B5CD-01FA5184D332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7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238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39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0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1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2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3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4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5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46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47" name="PlaceHolder 1"/>
          <p:cNvSpPr>
            <a:spLocks noGrp="1"/>
          </p:cNvSpPr>
          <p:nvPr>
            <p:ph type="ftr" idx="11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текста заглавия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щёлкните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51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52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F0F2319B-9E46-4EED-89B1-FAB07FD49445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3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254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55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56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57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58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59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60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61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62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63" name="PlaceHolder 1"/>
          <p:cNvSpPr>
            <a:spLocks noGrp="1"/>
          </p:cNvSpPr>
          <p:nvPr>
            <p:ph type="ftr" idx="12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67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68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BC3FB160-C5DD-4383-82DB-4CD5155BADCC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9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270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1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2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3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4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5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6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7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78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ftr" idx="13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4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5" name="TextBox 6" hidden="1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7F2EE5CB-6C02-4F23-A4DA-1C3DA19305CB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17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8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0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3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5" name="Graphic 20" hidden="1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29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0" name="TextBox 6" hidden="1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614D3289-C775-45CD-8729-26C982253CCA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1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32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4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5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6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7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8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9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40" name="Graphic 20" hidden="1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44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5" name="TextBox 6" hidden="1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9BC59F5C-CA93-41F0-9147-1FE736EA88CC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6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47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48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49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0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1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2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3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4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55" name="Graphic 20" hidden="1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56" name="Graphic 20"/>
          <p:cNvSpPr/>
          <p:nvPr/>
        </p:nvSpPr>
        <p:spPr>
          <a:xfrm>
            <a:off x="476280" y="315324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2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grpSp>
        <p:nvGrpSpPr>
          <p:cNvPr id="57" name="Group 6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58" name="Freeform: Shape 7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9" name="Freeform: Shape 8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0" name="Freeform: Shape 9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1" name="Freeform: Shape 10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2" name="Freeform: Shape 11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3" name="Freeform: Shape 12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4" name="Freeform: Shape 13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5" name="Freeform: Shape 14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67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68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CAA96CD0-3166-4613-828D-5346AEE57290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9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70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1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2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3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4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5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6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7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78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ftr" idx="1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83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84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CB52EE4E-401E-451E-8AD7-C49481AEFF92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86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87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88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89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90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91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92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93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94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ftr" idx="2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97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98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67461624-15C1-482B-9ADA-EB5FEF159E34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9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100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1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2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3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4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5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6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7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08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10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11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BDC8A8F4-E699-4ABA-9D9B-61FEE7994D7C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2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113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4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5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6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7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8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9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20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21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88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6840" cy="39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1105560">
              <a:lnSpc>
                <a:spcPct val="100000"/>
              </a:lnSpc>
              <a:buNone/>
              <a:tabLst>
                <a:tab algn="l" pos="0"/>
              </a:tabLst>
              <a:defRPr b="0" lang="en" sz="2170" spc="-1" strike="noStrike">
                <a:solidFill>
                  <a:schemeClr val="dk1"/>
                </a:solidFill>
                <a:latin typeface="PT Astra Fact"/>
              </a:defRPr>
            </a:lvl1pPr>
          </a:lstStyle>
          <a:p>
            <a:pPr indent="0" algn="r" defTabSz="1105560">
              <a:lnSpc>
                <a:spcPct val="100000"/>
              </a:lnSpc>
              <a:buNone/>
              <a:tabLst>
                <a:tab algn="l" pos="0"/>
              </a:tabLst>
            </a:pPr>
            <a:fld id="{B23EA046-E708-4E83-BAB8-1C41CE6E0DA9}" type="slidenum">
              <a:rPr b="0" lang="en" sz="217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217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27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28" name="TextBox 6"/>
          <p:cNvSpPr/>
          <p:nvPr/>
        </p:nvSpPr>
        <p:spPr>
          <a:xfrm>
            <a:off x="8625240" y="4824000"/>
            <a:ext cx="162360" cy="1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DBAFBEEE-3D3C-4D13-B547-2960C47BFEF3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9" name="Group 12"/>
          <p:cNvGrpSpPr/>
          <p:nvPr/>
        </p:nvGrpSpPr>
        <p:grpSpPr>
          <a:xfrm>
            <a:off x="8202960" y="480960"/>
            <a:ext cx="564120" cy="222120"/>
            <a:chOff x="8202960" y="480960"/>
            <a:chExt cx="564120" cy="222120"/>
          </a:xfrm>
        </p:grpSpPr>
        <p:sp>
          <p:nvSpPr>
            <p:cNvPr id="130" name="Freeform: Shape 13"/>
            <p:cNvSpPr/>
            <p:nvPr/>
          </p:nvSpPr>
          <p:spPr>
            <a:xfrm>
              <a:off x="8532000" y="572760"/>
              <a:ext cx="50760" cy="12996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1" name="Freeform: Shape 14"/>
            <p:cNvSpPr/>
            <p:nvPr/>
          </p:nvSpPr>
          <p:spPr>
            <a:xfrm>
              <a:off x="8597880" y="599400"/>
              <a:ext cx="103680" cy="103680"/>
            </a:xfrm>
            <a:custGeom>
              <a:avLst/>
              <a:gdLst>
                <a:gd name="textAreaLeft" fmla="*/ 0 w 103680"/>
                <a:gd name="textAreaRight" fmla="*/ 105480 w 10368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2" name="Freeform: Shape 15"/>
            <p:cNvSpPr/>
            <p:nvPr/>
          </p:nvSpPr>
          <p:spPr>
            <a:xfrm>
              <a:off x="8716320" y="599400"/>
              <a:ext cx="50760" cy="103320"/>
            </a:xfrm>
            <a:custGeom>
              <a:avLst/>
              <a:gdLst>
                <a:gd name="textAreaLeft" fmla="*/ 0 w 50760"/>
                <a:gd name="textAreaRight" fmla="*/ 52560 w 50760"/>
                <a:gd name="textAreaTop" fmla="*/ 0 h 103320"/>
                <a:gd name="textAreaBottom" fmla="*/ 105120 h 1033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3" name="Freeform: Shape 16"/>
            <p:cNvSpPr/>
            <p:nvPr/>
          </p:nvSpPr>
          <p:spPr>
            <a:xfrm>
              <a:off x="829512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4" name="Freeform: Shape 17"/>
            <p:cNvSpPr/>
            <p:nvPr/>
          </p:nvSpPr>
          <p:spPr>
            <a:xfrm>
              <a:off x="8413560" y="599400"/>
              <a:ext cx="103320" cy="103680"/>
            </a:xfrm>
            <a:custGeom>
              <a:avLst/>
              <a:gdLst>
                <a:gd name="textAreaLeft" fmla="*/ 0 w 103320"/>
                <a:gd name="textAreaRight" fmla="*/ 105120 w 103320"/>
                <a:gd name="textAreaTop" fmla="*/ 0 h 103680"/>
                <a:gd name="textAreaBottom" fmla="*/ 105480 h 1036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5" name="Freeform: Shape 18"/>
            <p:cNvSpPr/>
            <p:nvPr/>
          </p:nvSpPr>
          <p:spPr>
            <a:xfrm>
              <a:off x="8202960" y="573120"/>
              <a:ext cx="77040" cy="129960"/>
            </a:xfrm>
            <a:custGeom>
              <a:avLst/>
              <a:gdLst>
                <a:gd name="textAreaLeft" fmla="*/ 0 w 77040"/>
                <a:gd name="textAreaRight" fmla="*/ 78840 w 77040"/>
                <a:gd name="textAreaTop" fmla="*/ 0 h 129960"/>
                <a:gd name="textAreaBottom" fmla="*/ 131760 h 1299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6" name="Freeform: Shape 19"/>
            <p:cNvSpPr/>
            <p:nvPr/>
          </p:nvSpPr>
          <p:spPr>
            <a:xfrm>
              <a:off x="8268840" y="559800"/>
              <a:ext cx="24840" cy="24840"/>
            </a:xfrm>
            <a:custGeom>
              <a:avLst/>
              <a:gdLst>
                <a:gd name="textAreaLeft" fmla="*/ 0 w 24840"/>
                <a:gd name="textAreaRight" fmla="*/ 26640 w 24840"/>
                <a:gd name="textAreaTop" fmla="*/ 0 h 24840"/>
                <a:gd name="textAreaBottom" fmla="*/ 26640 h 24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7" name="Freeform: Shape 20"/>
            <p:cNvSpPr/>
            <p:nvPr/>
          </p:nvSpPr>
          <p:spPr>
            <a:xfrm>
              <a:off x="8229600" y="480960"/>
              <a:ext cx="208800" cy="131760"/>
            </a:xfrm>
            <a:custGeom>
              <a:avLst/>
              <a:gdLst>
                <a:gd name="textAreaLeft" fmla="*/ 0 w 208800"/>
                <a:gd name="textAreaRight" fmla="*/ 210600 w 208800"/>
                <a:gd name="textAreaTop" fmla="*/ 0 h 131760"/>
                <a:gd name="textAreaBottom" fmla="*/ 133560 h 131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38" name="Graphic 20"/>
          <p:cNvSpPr/>
          <p:nvPr/>
        </p:nvSpPr>
        <p:spPr>
          <a:xfrm>
            <a:off x="204120" y="463680"/>
            <a:ext cx="291240" cy="291240"/>
          </a:xfrm>
          <a:custGeom>
            <a:avLst/>
            <a:gdLst>
              <a:gd name="textAreaLeft" fmla="*/ 0 w 291240"/>
              <a:gd name="textAreaRight" fmla="*/ 293040 w 291240"/>
              <a:gd name="textAreaTop" fmla="*/ 0 h 291240"/>
              <a:gd name="textAreaBottom" fmla="*/ 293040 h 29124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139" name="PlaceHolder 1"/>
          <p:cNvSpPr>
            <a:spLocks noGrp="1"/>
          </p:cNvSpPr>
          <p:nvPr>
            <p:ph type="ftr" idx="4"/>
          </p:nvPr>
        </p:nvSpPr>
        <p:spPr>
          <a:xfrm>
            <a:off x="588960" y="4758120"/>
            <a:ext cx="5746320" cy="17532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sv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tantorlabs.ru/" TargetMode="External"/><Relationship Id="rId2" Type="http://schemas.openxmlformats.org/officeDocument/2006/relationships/hyperlink" Target="mailto:info@tantorlabs.ru" TargetMode="External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sv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sv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sv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33800" y="3514680"/>
            <a:ext cx="7189560" cy="83196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rmAutofit/>
          </a:bodyPr>
          <a:p>
            <a:pPr indent="0" defTabSz="812520">
              <a:lnSpc>
                <a:spcPct val="100000"/>
              </a:lnSpc>
              <a:spcAft>
                <a:spcPts val="536"/>
              </a:spcAft>
              <a:buNone/>
              <a:tabLst>
                <a:tab algn="l" pos="0"/>
              </a:tabLst>
            </a:pPr>
            <a:r>
              <a:rPr b="1" lang="ru-RU" sz="2860" spc="-1" strike="noStrike">
                <a:solidFill>
                  <a:srgbClr val="ffffff"/>
                </a:solidFill>
                <a:latin typeface="Arial"/>
                <a:ea typeface="DejaVu Sans"/>
              </a:rPr>
              <a:t>Отладка планировщика PostgreSQL</a:t>
            </a:r>
            <a:endParaRPr b="0" lang="ru-RU" sz="286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89" name="Group 2"/>
          <p:cNvGrpSpPr/>
          <p:nvPr/>
        </p:nvGrpSpPr>
        <p:grpSpPr>
          <a:xfrm>
            <a:off x="433800" y="449640"/>
            <a:ext cx="1895040" cy="748800"/>
            <a:chOff x="433800" y="449640"/>
            <a:chExt cx="1895040" cy="748800"/>
          </a:xfrm>
        </p:grpSpPr>
        <p:sp>
          <p:nvSpPr>
            <p:cNvPr id="290" name="Freeform: Shape 12"/>
            <p:cNvSpPr/>
            <p:nvPr/>
          </p:nvSpPr>
          <p:spPr>
            <a:xfrm>
              <a:off x="1536840" y="758520"/>
              <a:ext cx="174600" cy="439560"/>
            </a:xfrm>
            <a:custGeom>
              <a:avLst/>
              <a:gdLst>
                <a:gd name="textAreaLeft" fmla="*/ 0 w 174600"/>
                <a:gd name="textAreaRight" fmla="*/ 176400 w 174600"/>
                <a:gd name="textAreaTop" fmla="*/ 0 h 439560"/>
                <a:gd name="textAreaBottom" fmla="*/ 441360 h 4395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1" name="Freeform: Shape 13"/>
            <p:cNvSpPr/>
            <p:nvPr/>
          </p:nvSpPr>
          <p:spPr>
            <a:xfrm>
              <a:off x="1757520" y="846720"/>
              <a:ext cx="351360" cy="351360"/>
            </a:xfrm>
            <a:custGeom>
              <a:avLst/>
              <a:gdLst>
                <a:gd name="textAreaLeft" fmla="*/ 0 w 351360"/>
                <a:gd name="textAreaRight" fmla="*/ 353160 w 351360"/>
                <a:gd name="textAreaTop" fmla="*/ 0 h 351360"/>
                <a:gd name="textAreaBottom" fmla="*/ 353160 h 35136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2" name="Freeform: Shape 14"/>
            <p:cNvSpPr/>
            <p:nvPr/>
          </p:nvSpPr>
          <p:spPr>
            <a:xfrm>
              <a:off x="2154240" y="847080"/>
              <a:ext cx="174600" cy="351000"/>
            </a:xfrm>
            <a:custGeom>
              <a:avLst/>
              <a:gdLst>
                <a:gd name="textAreaLeft" fmla="*/ 0 w 174600"/>
                <a:gd name="textAreaRight" fmla="*/ 176400 w 174600"/>
                <a:gd name="textAreaTop" fmla="*/ 0 h 351000"/>
                <a:gd name="textAreaBottom" fmla="*/ 352800 h 35100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3" name="Freeform: Shape 15"/>
            <p:cNvSpPr/>
            <p:nvPr/>
          </p:nvSpPr>
          <p:spPr>
            <a:xfrm>
              <a:off x="742680" y="846720"/>
              <a:ext cx="351000" cy="351360"/>
            </a:xfrm>
            <a:custGeom>
              <a:avLst/>
              <a:gdLst>
                <a:gd name="textAreaLeft" fmla="*/ 0 w 351000"/>
                <a:gd name="textAreaRight" fmla="*/ 352800 w 351000"/>
                <a:gd name="textAreaTop" fmla="*/ 0 h 351360"/>
                <a:gd name="textAreaBottom" fmla="*/ 353160 h 35136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4" name="Freeform: Shape 16"/>
            <p:cNvSpPr/>
            <p:nvPr/>
          </p:nvSpPr>
          <p:spPr>
            <a:xfrm>
              <a:off x="1139760" y="847080"/>
              <a:ext cx="351000" cy="351360"/>
            </a:xfrm>
            <a:custGeom>
              <a:avLst/>
              <a:gdLst>
                <a:gd name="textAreaLeft" fmla="*/ 0 w 351000"/>
                <a:gd name="textAreaRight" fmla="*/ 352800 w 351000"/>
                <a:gd name="textAreaTop" fmla="*/ 0 h 351360"/>
                <a:gd name="textAreaBottom" fmla="*/ 353160 h 35136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5" name="Freeform: Shape 17"/>
            <p:cNvSpPr/>
            <p:nvPr/>
          </p:nvSpPr>
          <p:spPr>
            <a:xfrm>
              <a:off x="433800" y="758520"/>
              <a:ext cx="262800" cy="439200"/>
            </a:xfrm>
            <a:custGeom>
              <a:avLst/>
              <a:gdLst>
                <a:gd name="textAreaLeft" fmla="*/ 0 w 262800"/>
                <a:gd name="textAreaRight" fmla="*/ 264600 w 262800"/>
                <a:gd name="textAreaTop" fmla="*/ 0 h 439200"/>
                <a:gd name="textAreaBottom" fmla="*/ 441000 h 43920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6" name="Freeform: Shape 18"/>
            <p:cNvSpPr/>
            <p:nvPr/>
          </p:nvSpPr>
          <p:spPr>
            <a:xfrm>
              <a:off x="654120" y="714240"/>
              <a:ext cx="87120" cy="87120"/>
            </a:xfrm>
            <a:custGeom>
              <a:avLst/>
              <a:gdLst>
                <a:gd name="textAreaLeft" fmla="*/ 0 w 87120"/>
                <a:gd name="textAreaRight" fmla="*/ 88920 w 87120"/>
                <a:gd name="textAreaTop" fmla="*/ 0 h 87120"/>
                <a:gd name="textAreaBottom" fmla="*/ 88920 h 8712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920" bIns="4392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7" name="Freeform: Shape 19"/>
            <p:cNvSpPr/>
            <p:nvPr/>
          </p:nvSpPr>
          <p:spPr>
            <a:xfrm>
              <a:off x="522000" y="449640"/>
              <a:ext cx="704160" cy="445680"/>
            </a:xfrm>
            <a:custGeom>
              <a:avLst/>
              <a:gdLst>
                <a:gd name="textAreaLeft" fmla="*/ 0 w 704160"/>
                <a:gd name="textAreaRight" fmla="*/ 705960 w 704160"/>
                <a:gd name="textAreaTop" fmla="*/ 0 h 445680"/>
                <a:gd name="textAreaBottom" fmla="*/ 447480 h 4456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98" name="Graphic 9"/>
          <p:cNvSpPr/>
          <p:nvPr/>
        </p:nvSpPr>
        <p:spPr>
          <a:xfrm rot="16200000">
            <a:off x="1494720" y="604800"/>
            <a:ext cx="965880" cy="4347360"/>
          </a:xfrm>
          <a:custGeom>
            <a:avLst/>
            <a:gdLst>
              <a:gd name="textAreaLeft" fmla="*/ 0 w 965880"/>
              <a:gd name="textAreaRight" fmla="*/ 967680 w 965880"/>
              <a:gd name="textAreaTop" fmla="*/ 0 h 4347360"/>
              <a:gd name="textAreaBottom" fmla="*/ 4349160 h 4347360"/>
            </a:gdLst>
            <a:ahLst/>
            <a:rect l="textAreaLeft" t="textAreaTop" r="textAreaRight" b="textAreaBottom"/>
            <a:pathLst>
              <a:path w="619192" h="2783490">
                <a:moveTo>
                  <a:pt x="438055" y="2767584"/>
                </a:moveTo>
                <a:lnTo>
                  <a:pt x="602266" y="2613851"/>
                </a:lnTo>
                <a:cubicBezTo>
                  <a:pt x="618744" y="2598420"/>
                  <a:pt x="623792" y="2575179"/>
                  <a:pt x="614744" y="2554986"/>
                </a:cubicBezTo>
                <a:cubicBezTo>
                  <a:pt x="605790" y="2534793"/>
                  <a:pt x="584740" y="2521649"/>
                  <a:pt x="561404" y="2521649"/>
                </a:cubicBezTo>
                <a:lnTo>
                  <a:pt x="435102" y="2521649"/>
                </a:lnTo>
                <a:lnTo>
                  <a:pt x="433864" y="2209229"/>
                </a:lnTo>
                <a:cubicBezTo>
                  <a:pt x="433864" y="2209229"/>
                  <a:pt x="433864" y="2208657"/>
                  <a:pt x="433864" y="2208467"/>
                </a:cubicBezTo>
                <a:cubicBezTo>
                  <a:pt x="433864" y="2114360"/>
                  <a:pt x="352139" y="2037874"/>
                  <a:pt x="251746" y="2037874"/>
                </a:cubicBezTo>
                <a:lnTo>
                  <a:pt x="184976" y="2037874"/>
                </a:lnTo>
                <a:cubicBezTo>
                  <a:pt x="126968" y="2037874"/>
                  <a:pt x="79724" y="1993678"/>
                  <a:pt x="79724" y="1939290"/>
                </a:cubicBezTo>
                <a:cubicBezTo>
                  <a:pt x="79724" y="1884902"/>
                  <a:pt x="126968" y="1840706"/>
                  <a:pt x="184976" y="1840706"/>
                </a:cubicBezTo>
                <a:lnTo>
                  <a:pt x="251746" y="1840706"/>
                </a:lnTo>
                <a:cubicBezTo>
                  <a:pt x="352139" y="1840706"/>
                  <a:pt x="433864" y="1764221"/>
                  <a:pt x="433864" y="1670114"/>
                </a:cubicBezTo>
                <a:cubicBezTo>
                  <a:pt x="433864" y="1576007"/>
                  <a:pt x="352139" y="1499521"/>
                  <a:pt x="251746" y="1499521"/>
                </a:cubicBezTo>
                <a:lnTo>
                  <a:pt x="184976" y="1499521"/>
                </a:lnTo>
                <a:cubicBezTo>
                  <a:pt x="126968" y="1499521"/>
                  <a:pt x="79724" y="1455325"/>
                  <a:pt x="79724" y="1401032"/>
                </a:cubicBezTo>
                <a:cubicBezTo>
                  <a:pt x="79724" y="1399794"/>
                  <a:pt x="79915" y="1398651"/>
                  <a:pt x="79915" y="1397413"/>
                </a:cubicBezTo>
                <a:lnTo>
                  <a:pt x="79724" y="1397413"/>
                </a:lnTo>
                <a:cubicBezTo>
                  <a:pt x="79724" y="1343120"/>
                  <a:pt x="126968" y="1298829"/>
                  <a:pt x="184976" y="1298829"/>
                </a:cubicBezTo>
                <a:lnTo>
                  <a:pt x="251746" y="1298829"/>
                </a:lnTo>
                <a:cubicBezTo>
                  <a:pt x="352139" y="1298829"/>
                  <a:pt x="433864" y="1222343"/>
                  <a:pt x="433864" y="1128236"/>
                </a:cubicBezTo>
                <a:cubicBezTo>
                  <a:pt x="433864" y="1034129"/>
                  <a:pt x="352139" y="957644"/>
                  <a:pt x="251746" y="957644"/>
                </a:cubicBezTo>
                <a:lnTo>
                  <a:pt x="184976" y="957644"/>
                </a:lnTo>
                <a:cubicBezTo>
                  <a:pt x="126968" y="957644"/>
                  <a:pt x="79724" y="913448"/>
                  <a:pt x="79724" y="859155"/>
                </a:cubicBezTo>
                <a:cubicBezTo>
                  <a:pt x="79724" y="804863"/>
                  <a:pt x="126968" y="760571"/>
                  <a:pt x="184976" y="760571"/>
                </a:cubicBezTo>
                <a:lnTo>
                  <a:pt x="251746" y="760571"/>
                </a:lnTo>
                <a:cubicBezTo>
                  <a:pt x="352139" y="760571"/>
                  <a:pt x="433864" y="684086"/>
                  <a:pt x="433864" y="589979"/>
                </a:cubicBezTo>
                <a:cubicBezTo>
                  <a:pt x="433864" y="495872"/>
                  <a:pt x="352139" y="419386"/>
                  <a:pt x="251746" y="419386"/>
                </a:cubicBezTo>
                <a:lnTo>
                  <a:pt x="184976" y="419386"/>
                </a:lnTo>
                <a:cubicBezTo>
                  <a:pt x="126968" y="419386"/>
                  <a:pt x="80391" y="374999"/>
                  <a:pt x="80391" y="320707"/>
                </a:cubicBezTo>
                <a:lnTo>
                  <a:pt x="80391" y="312420"/>
                </a:lnTo>
                <a:lnTo>
                  <a:pt x="78296" y="35719"/>
                </a:lnTo>
                <a:cubicBezTo>
                  <a:pt x="78200" y="16002"/>
                  <a:pt x="60579" y="0"/>
                  <a:pt x="38957" y="0"/>
                </a:cubicBezTo>
                <a:cubicBezTo>
                  <a:pt x="17431" y="0"/>
                  <a:pt x="0" y="16193"/>
                  <a:pt x="0" y="36005"/>
                </a:cubicBezTo>
                <a:lnTo>
                  <a:pt x="0" y="36005"/>
                </a:lnTo>
                <a:cubicBezTo>
                  <a:pt x="0" y="36005"/>
                  <a:pt x="1143" y="312515"/>
                  <a:pt x="1143" y="312515"/>
                </a:cubicBezTo>
                <a:lnTo>
                  <a:pt x="1143" y="312515"/>
                </a:lnTo>
                <a:cubicBezTo>
                  <a:pt x="1048" y="314897"/>
                  <a:pt x="762" y="318611"/>
                  <a:pt x="762" y="320993"/>
                </a:cubicBezTo>
                <a:cubicBezTo>
                  <a:pt x="762" y="415100"/>
                  <a:pt x="84582" y="491585"/>
                  <a:pt x="185071" y="491585"/>
                </a:cubicBezTo>
                <a:lnTo>
                  <a:pt x="251841" y="491585"/>
                </a:lnTo>
                <a:cubicBezTo>
                  <a:pt x="309848" y="491585"/>
                  <a:pt x="357092" y="535781"/>
                  <a:pt x="357092" y="590169"/>
                </a:cubicBezTo>
                <a:cubicBezTo>
                  <a:pt x="357092" y="644557"/>
                  <a:pt x="309944" y="688753"/>
                  <a:pt x="251841" y="688753"/>
                </a:cubicBezTo>
                <a:lnTo>
                  <a:pt x="185071" y="688753"/>
                </a:lnTo>
                <a:cubicBezTo>
                  <a:pt x="84677" y="688753"/>
                  <a:pt x="2953" y="765238"/>
                  <a:pt x="2953" y="859346"/>
                </a:cubicBezTo>
                <a:cubicBezTo>
                  <a:pt x="2953" y="953453"/>
                  <a:pt x="84677" y="1029843"/>
                  <a:pt x="185071" y="1029843"/>
                </a:cubicBezTo>
                <a:lnTo>
                  <a:pt x="251841" y="1029843"/>
                </a:lnTo>
                <a:cubicBezTo>
                  <a:pt x="309848" y="1029843"/>
                  <a:pt x="357092" y="1074039"/>
                  <a:pt x="357092" y="1128427"/>
                </a:cubicBezTo>
                <a:cubicBezTo>
                  <a:pt x="357092" y="1182815"/>
                  <a:pt x="309944" y="1226915"/>
                  <a:pt x="251841" y="1226915"/>
                </a:cubicBezTo>
                <a:lnTo>
                  <a:pt x="185071" y="1226915"/>
                </a:lnTo>
                <a:cubicBezTo>
                  <a:pt x="84677" y="1226915"/>
                  <a:pt x="2953" y="1303401"/>
                  <a:pt x="2953" y="1397508"/>
                </a:cubicBezTo>
                <a:lnTo>
                  <a:pt x="3143" y="1397508"/>
                </a:lnTo>
                <a:cubicBezTo>
                  <a:pt x="3143" y="1398746"/>
                  <a:pt x="2953" y="1399889"/>
                  <a:pt x="2953" y="1401128"/>
                </a:cubicBezTo>
                <a:cubicBezTo>
                  <a:pt x="2953" y="1495139"/>
                  <a:pt x="84677" y="1571625"/>
                  <a:pt x="185071" y="1571625"/>
                </a:cubicBezTo>
                <a:lnTo>
                  <a:pt x="251841" y="1571625"/>
                </a:lnTo>
                <a:cubicBezTo>
                  <a:pt x="309848" y="1571625"/>
                  <a:pt x="357092" y="1615821"/>
                  <a:pt x="357092" y="1670209"/>
                </a:cubicBezTo>
                <a:cubicBezTo>
                  <a:pt x="357092" y="1724597"/>
                  <a:pt x="309944" y="1768793"/>
                  <a:pt x="251841" y="1768793"/>
                </a:cubicBezTo>
                <a:lnTo>
                  <a:pt x="185071" y="1768793"/>
                </a:lnTo>
                <a:cubicBezTo>
                  <a:pt x="84677" y="1768793"/>
                  <a:pt x="2953" y="1845278"/>
                  <a:pt x="2953" y="1939385"/>
                </a:cubicBezTo>
                <a:cubicBezTo>
                  <a:pt x="2953" y="2033492"/>
                  <a:pt x="84677" y="2109978"/>
                  <a:pt x="185071" y="2109978"/>
                </a:cubicBezTo>
                <a:lnTo>
                  <a:pt x="251841" y="2109978"/>
                </a:lnTo>
                <a:cubicBezTo>
                  <a:pt x="309848" y="2109978"/>
                  <a:pt x="357092" y="2154174"/>
                  <a:pt x="357092" y="2208562"/>
                </a:cubicBezTo>
                <a:cubicBezTo>
                  <a:pt x="357092" y="2208848"/>
                  <a:pt x="357092" y="2209133"/>
                  <a:pt x="357092" y="2209324"/>
                </a:cubicBezTo>
                <a:lnTo>
                  <a:pt x="358331" y="2521744"/>
                </a:lnTo>
                <a:lnTo>
                  <a:pt x="233267" y="2521744"/>
                </a:lnTo>
                <a:cubicBezTo>
                  <a:pt x="209931" y="2521744"/>
                  <a:pt x="188881" y="2534888"/>
                  <a:pt x="180023" y="2555081"/>
                </a:cubicBezTo>
                <a:cubicBezTo>
                  <a:pt x="177070" y="2561749"/>
                  <a:pt x="175641" y="2568797"/>
                  <a:pt x="175641" y="2575751"/>
                </a:cubicBezTo>
                <a:cubicBezTo>
                  <a:pt x="175641" y="2589848"/>
                  <a:pt x="181547" y="2603659"/>
                  <a:pt x="192500" y="2613946"/>
                </a:cubicBezTo>
                <a:lnTo>
                  <a:pt x="356711" y="2767679"/>
                </a:lnTo>
                <a:cubicBezTo>
                  <a:pt x="367570" y="2777776"/>
                  <a:pt x="382143" y="2783491"/>
                  <a:pt x="397478" y="2783491"/>
                </a:cubicBezTo>
                <a:cubicBezTo>
                  <a:pt x="412814" y="2783491"/>
                  <a:pt x="427482" y="2777776"/>
                  <a:pt x="438245" y="2767679"/>
                </a:cubicBezTo>
              </a:path>
            </a:pathLst>
          </a:custGeom>
          <a:solidFill>
            <a:srgbClr val="ec6626"/>
          </a:solidFill>
          <a:ln w="19727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81720" rIns="81720" tIns="40680" bIns="4068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940" spc="-1" strike="noStrike">
              <a:solidFill>
                <a:schemeClr val="dk1"/>
              </a:solidFill>
              <a:latin typeface="PT Astra Fact"/>
            </a:endParaRPr>
          </a:p>
        </p:txBody>
      </p:sp>
      <p:grpSp>
        <p:nvGrpSpPr>
          <p:cNvPr id="299" name="Group 21"/>
          <p:cNvGrpSpPr/>
          <p:nvPr/>
        </p:nvGrpSpPr>
        <p:grpSpPr>
          <a:xfrm>
            <a:off x="5159880" y="786240"/>
            <a:ext cx="3556440" cy="2583000"/>
            <a:chOff x="5159880" y="786240"/>
            <a:chExt cx="3556440" cy="2583000"/>
          </a:xfrm>
        </p:grpSpPr>
        <p:grpSp>
          <p:nvGrpSpPr>
            <p:cNvPr id="300" name="Group 1"/>
            <p:cNvGrpSpPr/>
            <p:nvPr/>
          </p:nvGrpSpPr>
          <p:grpSpPr>
            <a:xfrm>
              <a:off x="5159880" y="786240"/>
              <a:ext cx="3556440" cy="2583000"/>
              <a:chOff x="5159880" y="786240"/>
              <a:chExt cx="3556440" cy="2583000"/>
            </a:xfrm>
          </p:grpSpPr>
          <p:pic>
            <p:nvPicPr>
              <p:cNvPr id="301" name="Google Shape;116;p 1" descr=""/>
              <p:cNvPicPr/>
              <p:nvPr/>
            </p:nvPicPr>
            <p:blipFill>
              <a:blip r:embed="rId1"/>
              <a:stretch/>
            </p:blipFill>
            <p:spPr>
              <a:xfrm>
                <a:off x="5992920" y="786240"/>
                <a:ext cx="2095200" cy="232596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302" name="Google Shape;116;p 2" descr=""/>
              <p:cNvPicPr/>
              <p:nvPr/>
            </p:nvPicPr>
            <p:blipFill>
              <a:blip r:embed="rId2"/>
              <a:stretch/>
            </p:blipFill>
            <p:spPr>
              <a:xfrm>
                <a:off x="5159880" y="1466280"/>
                <a:ext cx="1662120" cy="184536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303" name="Google Shape;116;p 3" descr=""/>
              <p:cNvPicPr/>
              <p:nvPr/>
            </p:nvPicPr>
            <p:blipFill>
              <a:blip r:embed="rId3"/>
              <a:stretch/>
            </p:blipFill>
            <p:spPr>
              <a:xfrm>
                <a:off x="7279560" y="1774440"/>
                <a:ext cx="1436760" cy="1594800"/>
              </a:xfrm>
              <a:prstGeom prst="rect">
                <a:avLst/>
              </a:prstGeom>
              <a:ln w="12700">
                <a:noFill/>
              </a:ln>
            </p:spPr>
          </p:pic>
        </p:grpSp>
      </p:grpSp>
      <p:sp>
        <p:nvSpPr>
          <p:cNvPr id="304" name="TextBox 26"/>
          <p:cNvSpPr/>
          <p:nvPr/>
        </p:nvSpPr>
        <p:spPr>
          <a:xfrm>
            <a:off x="433800" y="4555440"/>
            <a:ext cx="466848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32040" tIns="32040" bIns="32040" anchor="t">
            <a:spAutoFit/>
          </a:bodyPr>
          <a:p>
            <a:pPr defTabSz="1105560">
              <a:lnSpc>
                <a:spcPct val="100000"/>
              </a:lnSpc>
              <a:spcAft>
                <a:spcPts val="2679"/>
              </a:spcAft>
            </a:pPr>
            <a:r>
              <a:rPr b="0" lang="ru-RU" sz="1430" spc="-1" strike="noStrike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DejaVu Sans"/>
              </a:rPr>
              <a:t>Сергей Соловьев, «Тантор Лабс»</a:t>
            </a:r>
            <a:endParaRPr b="0" lang="ru-RU" sz="143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6120000" y="180000"/>
            <a:ext cx="262980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TODO: пофиксить лого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2680" cy="94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Расширения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65920" y="1025640"/>
            <a:ext cx="8011440" cy="347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88960" y="506520"/>
            <a:ext cx="6887160" cy="90648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rmAutofit/>
          </a:bodyPr>
          <a:p>
            <a:pPr indent="0" defTabSz="812520">
              <a:lnSpc>
                <a:spcPct val="100000"/>
              </a:lnSpc>
              <a:spcAft>
                <a:spcPts val="536"/>
              </a:spcAft>
              <a:buNone/>
              <a:tabLst>
                <a:tab algn="l" pos="0"/>
              </a:tabLst>
            </a:pPr>
            <a:r>
              <a:rPr b="1" lang="ru-RU" sz="2500" spc="-1" strike="noStrike">
                <a:solidFill>
                  <a:schemeClr val="accent1"/>
                </a:solidFill>
                <a:latin typeface="PT Astra Fact"/>
              </a:rPr>
              <a:t>Спасибо за внимание</a:t>
            </a:r>
            <a:endParaRPr b="0" lang="ru-RU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588960" y="2010960"/>
            <a:ext cx="6887160" cy="1409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t">
            <a:noAutofit/>
          </a:bodyPr>
          <a:p>
            <a:pPr indent="0" defTabSz="812520">
              <a:lnSpc>
                <a:spcPct val="110000"/>
              </a:lnSpc>
              <a:spcAft>
                <a:spcPts val="536"/>
              </a:spcAft>
              <a:buNone/>
              <a:tabLst>
                <a:tab algn="l" pos="0"/>
              </a:tabLst>
            </a:pPr>
            <a:r>
              <a:rPr b="0" lang="en-US" sz="1070" spc="-1" strike="noStrike" u="sng">
                <a:solidFill>
                  <a:schemeClr val="dk1"/>
                </a:solidFill>
                <a:uFillTx/>
                <a:latin typeface="PT Astra Fact"/>
                <a:hlinkClick r:id="rId1"/>
              </a:rPr>
              <a:t>https://tantorlabs.ru/</a:t>
            </a:r>
            <a:r>
              <a:rPr b="0" lang="en-US" sz="1070" spc="-1" strike="noStrike">
                <a:solidFill>
                  <a:schemeClr val="dk1"/>
                </a:solidFill>
                <a:latin typeface="PT Astra Fact"/>
              </a:rPr>
              <a:t>   </a:t>
            </a:r>
            <a:endParaRPr b="0" lang="ru-RU" sz="1070" spc="-1" strike="noStrike">
              <a:solidFill>
                <a:srgbClr val="000000"/>
              </a:solidFill>
              <a:latin typeface="Arial"/>
            </a:endParaRPr>
          </a:p>
          <a:p>
            <a:pPr indent="0" defTabSz="812520">
              <a:lnSpc>
                <a:spcPct val="110000"/>
              </a:lnSpc>
              <a:spcAft>
                <a:spcPts val="536"/>
              </a:spcAft>
              <a:buNone/>
              <a:tabLst>
                <a:tab algn="l" pos="0"/>
              </a:tabLst>
            </a:pPr>
            <a:r>
              <a:rPr b="0" lang="en-US" sz="1070" spc="-1" strike="noStrike" u="sng">
                <a:solidFill>
                  <a:schemeClr val="dk1"/>
                </a:solidFill>
                <a:uFillTx/>
                <a:latin typeface="PT Astra Fact"/>
                <a:hlinkClick r:id="rId2"/>
              </a:rPr>
              <a:t>info@tantorlabs.ru</a:t>
            </a:r>
            <a:endParaRPr b="0" lang="ru-RU" sz="1070" spc="-1" strike="noStrike">
              <a:solidFill>
                <a:srgbClr val="000000"/>
              </a:solidFill>
              <a:latin typeface="Arial"/>
            </a:endParaRPr>
          </a:p>
          <a:p>
            <a:pPr indent="0" defTabSz="812520">
              <a:lnSpc>
                <a:spcPct val="110000"/>
              </a:lnSpc>
              <a:spcAft>
                <a:spcPts val="536"/>
              </a:spcAft>
              <a:buNone/>
              <a:tabLst>
                <a:tab algn="l" pos="0"/>
              </a:tabLst>
            </a:pPr>
            <a:endParaRPr b="0" lang="ru-RU" sz="1070" spc="-1" strike="noStrike">
              <a:solidFill>
                <a:srgbClr val="000000"/>
              </a:solidFill>
              <a:latin typeface="Arial"/>
            </a:endParaRPr>
          </a:p>
          <a:p>
            <a:pPr indent="0" defTabSz="812520">
              <a:lnSpc>
                <a:spcPct val="110000"/>
              </a:lnSpc>
              <a:spcAft>
                <a:spcPts val="536"/>
              </a:spcAft>
              <a:buNone/>
              <a:tabLst>
                <a:tab algn="l" pos="0"/>
              </a:tabLst>
            </a:pPr>
            <a:r>
              <a:rPr b="0" lang="en-US" sz="1070" spc="-1" strike="noStrike">
                <a:solidFill>
                  <a:schemeClr val="dk1"/>
                </a:solidFill>
                <a:latin typeface="PT Astra Fact"/>
              </a:rPr>
              <a:t>TODO: проверить номер телефона</a:t>
            </a:r>
            <a:br>
              <a:rPr sz="1070"/>
            </a:br>
            <a:r>
              <a:rPr b="0" lang="en-US" sz="1070" spc="-1" strike="noStrike">
                <a:solidFill>
                  <a:schemeClr val="dk1"/>
                </a:solidFill>
                <a:latin typeface="PT Astra Fact"/>
              </a:rPr>
              <a:t>+7 495 787 51 78</a:t>
            </a:r>
            <a:endParaRPr b="0" lang="ru-RU" sz="1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Google Shape;556;p36" descr="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3"/>
          <a:srcRect l="19110" t="4590" r="0" b="11850"/>
          <a:stretch/>
        </p:blipFill>
        <p:spPr>
          <a:xfrm flipH="1">
            <a:off x="1665000" y="-8280"/>
            <a:ext cx="7479000" cy="5150160"/>
          </a:xfrm>
          <a:prstGeom prst="rect">
            <a:avLst/>
          </a:prstGeom>
          <a:ln w="12700">
            <a:noFill/>
          </a:ln>
        </p:spPr>
      </p:pic>
      <p:grpSp>
        <p:nvGrpSpPr>
          <p:cNvPr id="329" name="Group 6"/>
          <p:cNvGrpSpPr/>
          <p:nvPr/>
        </p:nvGrpSpPr>
        <p:grpSpPr>
          <a:xfrm>
            <a:off x="588960" y="4007160"/>
            <a:ext cx="1591200" cy="628200"/>
            <a:chOff x="588960" y="4007160"/>
            <a:chExt cx="1591200" cy="628200"/>
          </a:xfrm>
        </p:grpSpPr>
        <p:sp>
          <p:nvSpPr>
            <p:cNvPr id="330" name="Freeform: Shape 7"/>
            <p:cNvSpPr/>
            <p:nvPr/>
          </p:nvSpPr>
          <p:spPr>
            <a:xfrm>
              <a:off x="1515240" y="4266360"/>
              <a:ext cx="146520" cy="368640"/>
            </a:xfrm>
            <a:custGeom>
              <a:avLst/>
              <a:gdLst>
                <a:gd name="textAreaLeft" fmla="*/ 0 w 146520"/>
                <a:gd name="textAreaRight" fmla="*/ 148320 w 146520"/>
                <a:gd name="textAreaTop" fmla="*/ 0 h 368640"/>
                <a:gd name="textAreaBottom" fmla="*/ 370440 h 36864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1" name="Freeform: Shape 8"/>
            <p:cNvSpPr/>
            <p:nvPr/>
          </p:nvSpPr>
          <p:spPr>
            <a:xfrm>
              <a:off x="1700280" y="4340520"/>
              <a:ext cx="294480" cy="294480"/>
            </a:xfrm>
            <a:custGeom>
              <a:avLst/>
              <a:gdLst>
                <a:gd name="textAreaLeft" fmla="*/ 0 w 294480"/>
                <a:gd name="textAreaRight" fmla="*/ 296280 w 294480"/>
                <a:gd name="textAreaTop" fmla="*/ 0 h 294480"/>
                <a:gd name="textAreaBottom" fmla="*/ 296280 h 2944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2" name="Freeform: Shape 9"/>
            <p:cNvSpPr/>
            <p:nvPr/>
          </p:nvSpPr>
          <p:spPr>
            <a:xfrm>
              <a:off x="2033640" y="4340880"/>
              <a:ext cx="146520" cy="294480"/>
            </a:xfrm>
            <a:custGeom>
              <a:avLst/>
              <a:gdLst>
                <a:gd name="textAreaLeft" fmla="*/ 0 w 146520"/>
                <a:gd name="textAreaRight" fmla="*/ 148320 w 146520"/>
                <a:gd name="textAreaTop" fmla="*/ 0 h 294480"/>
                <a:gd name="textAreaBottom" fmla="*/ 296280 h 29448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3" name="Freeform: Shape 10"/>
            <p:cNvSpPr/>
            <p:nvPr/>
          </p:nvSpPr>
          <p:spPr>
            <a:xfrm>
              <a:off x="848160" y="4340520"/>
              <a:ext cx="294480" cy="294480"/>
            </a:xfrm>
            <a:custGeom>
              <a:avLst/>
              <a:gdLst>
                <a:gd name="textAreaLeft" fmla="*/ 0 w 294480"/>
                <a:gd name="textAreaRight" fmla="*/ 296280 w 294480"/>
                <a:gd name="textAreaTop" fmla="*/ 0 h 294480"/>
                <a:gd name="textAreaBottom" fmla="*/ 296280 h 2944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4" name="Freeform: Shape 11"/>
            <p:cNvSpPr/>
            <p:nvPr/>
          </p:nvSpPr>
          <p:spPr>
            <a:xfrm>
              <a:off x="1181520" y="4340880"/>
              <a:ext cx="294480" cy="294480"/>
            </a:xfrm>
            <a:custGeom>
              <a:avLst/>
              <a:gdLst>
                <a:gd name="textAreaLeft" fmla="*/ 0 w 294480"/>
                <a:gd name="textAreaRight" fmla="*/ 296280 w 294480"/>
                <a:gd name="textAreaTop" fmla="*/ 0 h 294480"/>
                <a:gd name="textAreaBottom" fmla="*/ 296280 h 2944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5" name="Freeform: Shape 12"/>
            <p:cNvSpPr/>
            <p:nvPr/>
          </p:nvSpPr>
          <p:spPr>
            <a:xfrm>
              <a:off x="588960" y="4266720"/>
              <a:ext cx="220320" cy="368640"/>
            </a:xfrm>
            <a:custGeom>
              <a:avLst/>
              <a:gdLst>
                <a:gd name="textAreaLeft" fmla="*/ 0 w 220320"/>
                <a:gd name="textAreaRight" fmla="*/ 222120 w 220320"/>
                <a:gd name="textAreaTop" fmla="*/ 0 h 368640"/>
                <a:gd name="textAreaBottom" fmla="*/ 370440 h 36864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6" name="Freeform: Shape 13"/>
            <p:cNvSpPr/>
            <p:nvPr/>
          </p:nvSpPr>
          <p:spPr>
            <a:xfrm>
              <a:off x="774000" y="4229280"/>
              <a:ext cx="72720" cy="72720"/>
            </a:xfrm>
            <a:custGeom>
              <a:avLst/>
              <a:gdLst>
                <a:gd name="textAreaLeft" fmla="*/ 0 w 72720"/>
                <a:gd name="textAreaRight" fmla="*/ 74520 w 72720"/>
                <a:gd name="textAreaTop" fmla="*/ 0 h 72720"/>
                <a:gd name="textAreaBottom" fmla="*/ 74520 h 7272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520" bIns="2952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7" name="Freeform: Shape 14"/>
            <p:cNvSpPr/>
            <p:nvPr/>
          </p:nvSpPr>
          <p:spPr>
            <a:xfrm>
              <a:off x="663120" y="4007160"/>
              <a:ext cx="590760" cy="374040"/>
            </a:xfrm>
            <a:custGeom>
              <a:avLst/>
              <a:gdLst>
                <a:gd name="textAreaLeft" fmla="*/ 0 w 590760"/>
                <a:gd name="textAreaRight" fmla="*/ 592560 w 590760"/>
                <a:gd name="textAreaTop" fmla="*/ 0 h 374040"/>
                <a:gd name="textAreaBottom" fmla="*/ 375840 h 37404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338" name="Graphic 20"/>
          <p:cNvSpPr/>
          <p:nvPr/>
        </p:nvSpPr>
        <p:spPr>
          <a:xfrm>
            <a:off x="3782160" y="181080"/>
            <a:ext cx="1222200" cy="1222200"/>
          </a:xfrm>
          <a:custGeom>
            <a:avLst/>
            <a:gdLst>
              <a:gd name="textAreaLeft" fmla="*/ 0 w 1222200"/>
              <a:gd name="textAreaRight" fmla="*/ 1224000 w 1222200"/>
              <a:gd name="textAreaTop" fmla="*/ 0 h 1222200"/>
              <a:gd name="textAreaBottom" fmla="*/ 1224000 h 122220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2">
              <a:alpha val="14000"/>
            </a:schemeClr>
          </a:solidFill>
          <a:ln w="19727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81720" rIns="81720" tIns="40680" bIns="4068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940" spc="-1" strike="noStrike">
              <a:solidFill>
                <a:schemeClr val="dk1"/>
              </a:solidFill>
              <a:latin typeface="PT Astra F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2680" cy="94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Обработка запроса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29000" y="988920"/>
            <a:ext cx="7685280" cy="388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2680" cy="94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Организация исходного кода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257560" y="828000"/>
            <a:ext cx="4628880" cy="424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2680" cy="94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Узлы и деревья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89720" y="1440000"/>
            <a:ext cx="8764200" cy="2699280"/>
          </a:xfrm>
          <a:prstGeom prst="rect">
            <a:avLst/>
          </a:prstGeom>
          <a:ln w="0">
            <a:noFill/>
          </a:ln>
        </p:spPr>
      </p:pic>
      <p:sp>
        <p:nvSpPr>
          <p:cNvPr id="312" name=""/>
          <p:cNvSpPr txBox="1"/>
          <p:nvPr/>
        </p:nvSpPr>
        <p:spPr>
          <a:xfrm>
            <a:off x="180000" y="4680000"/>
            <a:ext cx="1992600" cy="238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ru-RU" sz="1050" spc="-1" strike="noStrike">
                <a:solidFill>
                  <a:srgbClr val="666666"/>
                </a:solidFill>
                <a:latin typeface="Arial"/>
              </a:rPr>
              <a:t>* Прямые углы - абстрактные</a:t>
            </a:r>
            <a:endParaRPr b="0" lang="ru-RU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2680" cy="94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Структуры данных планировщика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72000" y="1044000"/>
            <a:ext cx="4494960" cy="213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2560" y="720360"/>
            <a:ext cx="8319240" cy="410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2680" cy="94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Constraint Exclusion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34360" y="885240"/>
            <a:ext cx="8620920" cy="395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2680" cy="94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Реализация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2682000" y="1080000"/>
            <a:ext cx="3779280" cy="37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2680" cy="94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Быстрое начало отладки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39760" y="1499400"/>
            <a:ext cx="8951760" cy="285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2680" cy="94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Автоматизация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03080" y="1476000"/>
            <a:ext cx="7756200" cy="289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П1-МК2 - Виноградов - Эффективная работа с psql</Template>
  <TotalTime>251</TotalTime>
  <Application>LibreOffice/24.2.5.2$Linux_X86_64 LibreOffice_project/420$Build-2</Application>
  <AppVersion>15.0000</AppVersion>
  <Words>5084</Words>
  <Paragraphs>456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 B</dc:creator>
  <dc:description/>
  <dc:language>ru-RU</dc:language>
  <cp:lastModifiedBy/>
  <cp:lastPrinted>2024-08-23T19:36:18Z</cp:lastPrinted>
  <dcterms:modified xsi:type="dcterms:W3CDTF">2024-08-27T16:45:25Z</dcterms:modified>
  <cp:revision>27</cp:revision>
  <dc:subject/>
  <dc:title>Что нужно начинающему разработчику PostgreSQL?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24</vt:i4>
  </property>
  <property fmtid="{D5CDD505-2E9C-101B-9397-08002B2CF9AE}" pid="3" name="PresentationFormat">
    <vt:lpwstr>On-screen Show (16:9)</vt:lpwstr>
  </property>
  <property fmtid="{D5CDD505-2E9C-101B-9397-08002B2CF9AE}" pid="4" name="Slides">
    <vt:i4>25</vt:i4>
  </property>
</Properties>
</file>